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5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88" r:id="rId9"/>
    <p:sldId id="289" r:id="rId10"/>
    <p:sldId id="264" r:id="rId11"/>
    <p:sldId id="265" r:id="rId12"/>
    <p:sldId id="267" r:id="rId13"/>
    <p:sldId id="268" r:id="rId14"/>
    <p:sldId id="290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86" r:id="rId25"/>
    <p:sldId id="278" r:id="rId26"/>
    <p:sldId id="279" r:id="rId27"/>
    <p:sldId id="280" r:id="rId28"/>
    <p:sldId id="281" r:id="rId29"/>
    <p:sldId id="282" r:id="rId30"/>
    <p:sldId id="283" r:id="rId31"/>
    <p:sldId id="287" r:id="rId32"/>
    <p:sldId id="284" r:id="rId33"/>
    <p:sldId id="285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DF7F4D-3BBD-4409-9F5A-632CB328C305}" type="datetimeFigureOut">
              <a:rPr lang="en-CA" smtClean="0"/>
              <a:t>2019-08-23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184D94-3C37-447F-B457-D683969CE40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8924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90592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9885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83148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17455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77095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024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4898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657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07648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1252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34802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9303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9322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3279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83011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85724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7933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13501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71428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9083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822344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31921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500629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69560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4581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365943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0982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16702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0865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640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23420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7771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6602D5E-68F4-429E-808B-DBA5F0AF96E5}" type="slidenum">
              <a:rPr kumimoji="0" lang="en-CA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CA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0773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C590800-D2A9-4197-85F4-B22D234D982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2DF15B8-5C94-4D0D-B5AA-45C70F819DF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3AE2894-CEE5-429F-A963-5921C987CA0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6D09225-27F3-4264-9395-A82D9DD19940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2216734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6193705-D291-4EFB-B3DD-48F94E0B209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87E2A38-3A3B-49DD-A931-6CF63C74085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D021BB3-D446-4265-BBFB-F534007050B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60E3823-BA38-4BE8-A7C1-35AC8493B845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1801433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1D42B55-4256-4D9F-8284-C36EF346AD2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DA492C6-B04B-4A32-B8E4-26D245E0986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1524678-D8F9-4A81-A403-8264D4DCAF0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64A598E-D030-46F4-AB86-8D518EDA777F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1563846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C718141-24F8-4CAA-92BB-B71F3E0F259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E69D821-9436-437F-A031-ACE3D35693F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0A1F7A1-53BE-42D1-A09F-EF344C1C676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14382AF-036F-4C27-B28B-792FA3B170A9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3574231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6798CB6-D61C-48F0-917D-6C8D6FBD46A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0C4DF0A-5A72-4BBE-95D8-E44967D10D3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2DE5A30-6E8A-4B3F-85F6-DCC5345DC63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2CFF552-FBBB-44EB-92D8-D24032D87376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875961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035327C-E7D0-4142-98E1-2819096DB61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EAFA63D-EAB8-4DF5-8D46-66EE398ED9F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E0F599E-41AC-4407-883F-66096F58B20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EFDD022-8320-4535-92B7-DFBA08A52B56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2807355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8B297794-00E6-4A35-94B1-221E50261EE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DD2C9808-68A8-4AD2-BB2B-BB1AC900550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DFC0C2D7-DFC5-4D3D-B0B8-BBA56B35181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8AC5B62-8790-4510-B1EF-A67494CA097D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2054071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2DF5C804-A844-4280-908A-DD89E7DFABE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4345259E-4585-4777-A801-83C2B9C13A4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F80735F0-4300-4EE3-9000-E6D7E5BD2CC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32528BA-6955-4B54-B2EB-6DE950ECFE39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2617001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2368AB8F-F1F1-4C57-B237-5D262F52C55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3E71A5A9-9FB3-4832-AF25-25102BF8518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4CE961D9-A034-4363-9E57-2BAA96309C6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FF861DA-8B6D-442E-963E-EF4BB9684171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2555397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F166DA-558A-41FC-89DF-FF42D77B3D2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31C9D0-897F-419E-9A84-BA2F29DC700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741E81-EC23-4846-9AAD-B85B2695A27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3596549-7B26-47B1-86DC-EBCD9CBDA40F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62942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F5B4181-0C9D-469A-8E87-FA15FA4A76B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B9E4BC-23D4-4F34-9413-547BC333559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CBC93E-250B-4771-8936-E1DEB167B8D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252E938-DF74-4C4C-9A58-AFCFB6110C06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3928155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E7DDAFA8-ED31-4A2D-89FD-2B730DE5F1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cambiar el estilo de título	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2B3172E3-8D9D-4566-84B0-7869595AD86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modificar el estilo de texto del patrón</a:t>
            </a:r>
          </a:p>
          <a:p>
            <a:pPr lvl="1"/>
            <a:r>
              <a:rPr lang="es-ES" altLang="en-US"/>
              <a:t>Segundo nivel</a:t>
            </a:r>
          </a:p>
          <a:p>
            <a:pPr lvl="2"/>
            <a:r>
              <a:rPr lang="es-ES" altLang="en-US"/>
              <a:t>Tercer nivel</a:t>
            </a:r>
          </a:p>
          <a:p>
            <a:pPr lvl="3"/>
            <a:r>
              <a:rPr lang="es-ES" altLang="en-US"/>
              <a:t>Cuarto nivel</a:t>
            </a:r>
          </a:p>
          <a:p>
            <a:pPr lvl="4"/>
            <a:r>
              <a:rPr lang="es-ES" altLang="en-US"/>
              <a:t>Quinto nivel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A1BB92E3-AA53-41FD-BF09-46A8052B2868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A610D899-82F5-4955-AA0D-5C7FADF8312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E591AA09-6CC5-4B11-8C28-4A57ADA64209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FD977106-086E-4CBB-8CDB-7C7269EE2B66}" type="slidenum">
              <a:rPr lang="es-ES" altLang="en-US"/>
              <a:pPr/>
              <a:t>‹#›</a:t>
            </a:fld>
            <a:endParaRPr lang="es-ES" altLang="en-US" dirty="0"/>
          </a:p>
        </p:txBody>
      </p:sp>
    </p:spTree>
    <p:extLst>
      <p:ext uri="{BB962C8B-B14F-4D97-AF65-F5344CB8AC3E}">
        <p14:creationId xmlns:p14="http://schemas.microsoft.com/office/powerpoint/2010/main" val="564513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222691471_The_role_of_roadside_advertising_signs_in_distracting_driver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myparkingsign.com/blog/digitalsignage-distracted-driving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oronto.ca/city-government/data-researchmaps/open-data/open-data-catalogue/business/#9b6f952e-52d7-1fc4-51f6-4ad6bc913218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implyanalytics.com/" TargetMode="External"/><Relationship Id="rId4" Type="http://schemas.openxmlformats.org/officeDocument/2006/relationships/hyperlink" Target="http://data.torontopolice.on.ca/datasets/ksi/data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70">
            <a:extLst>
              <a:ext uri="{FF2B5EF4-FFF2-40B4-BE49-F238E27FC236}">
                <a16:creationId xmlns:a16="http://schemas.microsoft.com/office/drawing/2014/main" id="{9734B943-472C-4CB0-B4D3-1E3541307F1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495600" y="1234028"/>
            <a:ext cx="7344816" cy="1080119"/>
          </a:xfrm>
        </p:spPr>
        <p:txBody>
          <a:bodyPr/>
          <a:lstStyle/>
          <a:p>
            <a:pPr eaLnBrk="1" hangingPunct="1">
              <a:defRPr/>
            </a:pPr>
            <a:r>
              <a:rPr lang="en-CA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Third Party Signs and Traffic Accidents in Toronto</a:t>
            </a:r>
          </a:p>
        </p:txBody>
      </p:sp>
      <p:sp>
        <p:nvSpPr>
          <p:cNvPr id="2051" name="Rectangle 170">
            <a:extLst>
              <a:ext uri="{FF2B5EF4-FFF2-40B4-BE49-F238E27FC236}">
                <a16:creationId xmlns:a16="http://schemas.microsoft.com/office/drawing/2014/main" id="{A7B60628-900D-48C2-A254-18D1320A32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5958" y="2455862"/>
            <a:ext cx="4864100" cy="973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s-UY" sz="2000" b="1" dirty="0">
                <a:solidFill>
                  <a:srgbClr val="000000">
                    <a:lumMod val="75000"/>
                    <a:lumOff val="25000"/>
                  </a:srgbClr>
                </a:solidFill>
              </a:rPr>
              <a:t>Shawn Mills</a:t>
            </a:r>
          </a:p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s-UY" sz="2000" b="1" dirty="0">
                <a:solidFill>
                  <a:srgbClr val="000000">
                    <a:lumMod val="75000"/>
                    <a:lumOff val="25000"/>
                  </a:srgbClr>
                </a:solidFill>
              </a:rPr>
              <a:t>York </a:t>
            </a:r>
            <a:r>
              <a:rPr lang="en-CA" sz="2000" b="1" dirty="0">
                <a:solidFill>
                  <a:srgbClr val="000000">
                    <a:lumMod val="75000"/>
                    <a:lumOff val="25000"/>
                  </a:srgbClr>
                </a:solidFill>
              </a:rPr>
              <a:t>University</a:t>
            </a:r>
          </a:p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s-UY" sz="2000" b="1" dirty="0">
                <a:solidFill>
                  <a:srgbClr val="000000">
                    <a:lumMod val="75000"/>
                    <a:lumOff val="25000"/>
                  </a:srgbClr>
                </a:solidFill>
              </a:rPr>
              <a:t>CSDA1050</a:t>
            </a:r>
          </a:p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s-UY" sz="2000" b="1" dirty="0">
                <a:solidFill>
                  <a:srgbClr val="000000">
                    <a:lumMod val="75000"/>
                    <a:lumOff val="25000"/>
                  </a:srgbClr>
                </a:solidFill>
              </a:rPr>
              <a:t>August 23, 2019</a:t>
            </a:r>
            <a:endParaRPr lang="es-ES" sz="2000" b="1" dirty="0">
              <a:solidFill>
                <a:srgbClr val="000000">
                  <a:lumMod val="75000"/>
                  <a:lumOff val="25000"/>
                </a:srgb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287611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Locations of Signs and Accidents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A49CA01-8029-44F3-87CF-8C59E4F65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313" y="2564905"/>
            <a:ext cx="4814888" cy="3305175"/>
          </a:xfrm>
          <a:prstGeom prst="rect">
            <a:avLst/>
          </a:prstGeom>
        </p:spPr>
      </p:pic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09179" y="2569094"/>
            <a:ext cx="3250009" cy="3305175"/>
          </a:xfrm>
        </p:spPr>
        <p:txBody>
          <a:bodyPr/>
          <a:lstStyle/>
          <a:p>
            <a:pPr eaLnBrk="1" hangingPunct="1"/>
            <a:r>
              <a:rPr lang="en-US" altLang="en-US" sz="2000" dirty="0"/>
              <a:t>Blue marks represent sign locations</a:t>
            </a:r>
          </a:p>
          <a:p>
            <a:pPr eaLnBrk="1" hangingPunct="1"/>
            <a:r>
              <a:rPr lang="en-US" altLang="en-US" sz="2000" dirty="0"/>
              <a:t>Red marks represent accident locations</a:t>
            </a:r>
          </a:p>
          <a:p>
            <a:pPr eaLnBrk="1" hangingPunct="1"/>
            <a:r>
              <a:rPr lang="en-US" altLang="en-US" sz="2000" dirty="0"/>
              <a:t>Overlapping of </a:t>
            </a:r>
            <a:r>
              <a:rPr lang="en-US" altLang="en-US" sz="2000" dirty="0" err="1"/>
              <a:t>colours</a:t>
            </a:r>
            <a:r>
              <a:rPr lang="en-US" altLang="en-US" sz="2000" dirty="0"/>
              <a:t> is evident</a:t>
            </a:r>
          </a:p>
          <a:p>
            <a:pPr eaLnBrk="1" hangingPunct="1"/>
            <a:r>
              <a:rPr lang="en-US" altLang="en-US" sz="2000" dirty="0"/>
              <a:t>Large clustering exists in the south-central tracts</a:t>
            </a:r>
          </a:p>
        </p:txBody>
      </p:sp>
    </p:spTree>
    <p:extLst>
      <p:ext uri="{BB962C8B-B14F-4D97-AF65-F5344CB8AC3E}">
        <p14:creationId xmlns:p14="http://schemas.microsoft.com/office/powerpoint/2010/main" val="11461246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Question: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2214563"/>
            <a:ext cx="8229600" cy="4094162"/>
          </a:xfrm>
        </p:spPr>
        <p:txBody>
          <a:bodyPr/>
          <a:lstStyle/>
          <a:p>
            <a:pPr marL="0" indent="0" algn="ctr" eaLnBrk="1" hangingPunct="1">
              <a:buNone/>
            </a:pPr>
            <a:r>
              <a:rPr lang="en-CA" altLang="en-US" noProof="0" dirty="0"/>
              <a:t>Is there a geospatial relationship to the location of the signs amongst themselves within the city?</a:t>
            </a:r>
          </a:p>
        </p:txBody>
      </p:sp>
    </p:spTree>
    <p:extLst>
      <p:ext uri="{BB962C8B-B14F-4D97-AF65-F5344CB8AC3E}">
        <p14:creationId xmlns:p14="http://schemas.microsoft.com/office/powerpoint/2010/main" val="883445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Signs per Square Km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41528" y="2214564"/>
            <a:ext cx="3080385" cy="3857625"/>
          </a:xfrm>
        </p:spPr>
        <p:txBody>
          <a:bodyPr/>
          <a:lstStyle/>
          <a:p>
            <a:pPr eaLnBrk="1" hangingPunct="1"/>
            <a:r>
              <a:rPr lang="en-US" altLang="en-US" sz="2000" dirty="0"/>
              <a:t>Darker </a:t>
            </a:r>
            <a:r>
              <a:rPr lang="en-US" altLang="en-US" sz="2000" dirty="0" err="1"/>
              <a:t>colours</a:t>
            </a:r>
            <a:r>
              <a:rPr lang="en-US" altLang="en-US" sz="2000" dirty="0"/>
              <a:t> show tracts with greater density of signs per square Km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DD4820-03CE-46FB-9659-3D1B0EFFB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314" y="2214564"/>
            <a:ext cx="5149215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540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Spatial Autocorrelation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2214563"/>
            <a:ext cx="8229600" cy="4094162"/>
          </a:xfrm>
        </p:spPr>
        <p:txBody>
          <a:bodyPr/>
          <a:lstStyle/>
          <a:p>
            <a:pPr eaLnBrk="1" hangingPunct="1"/>
            <a:r>
              <a:rPr lang="en-US" altLang="en-US" dirty="0"/>
              <a:t>Displays clusters of similar regions based on a given feature or attribute</a:t>
            </a:r>
          </a:p>
          <a:p>
            <a:pPr eaLnBrk="1" hangingPunct="1"/>
            <a:r>
              <a:rPr lang="en-US" altLang="en-US" dirty="0" err="1"/>
              <a:t>PySAL</a:t>
            </a:r>
            <a:r>
              <a:rPr lang="en-US" altLang="en-US" dirty="0"/>
              <a:t> library provides the tools necessary to conduct spatial autocorrelation analysis</a:t>
            </a:r>
          </a:p>
        </p:txBody>
      </p:sp>
    </p:spTree>
    <p:extLst>
      <p:ext uri="{BB962C8B-B14F-4D97-AF65-F5344CB8AC3E}">
        <p14:creationId xmlns:p14="http://schemas.microsoft.com/office/powerpoint/2010/main" val="24487063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What is Similarity?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2214563"/>
            <a:ext cx="8229600" cy="4094162"/>
          </a:xfrm>
        </p:spPr>
        <p:txBody>
          <a:bodyPr/>
          <a:lstStyle/>
          <a:p>
            <a:pPr eaLnBrk="1" hangingPunct="1"/>
            <a:r>
              <a:rPr lang="en-US" altLang="en-US" dirty="0"/>
              <a:t>Spatial Similarity</a:t>
            </a:r>
          </a:p>
          <a:p>
            <a:pPr lvl="1" eaLnBrk="1" hangingPunct="1"/>
            <a:r>
              <a:rPr lang="en-US" altLang="en-US" sz="2000" dirty="0"/>
              <a:t>spatial weights are used to determine which regions are </a:t>
            </a:r>
            <a:r>
              <a:rPr lang="en-US" altLang="en-US" sz="2000" dirty="0" err="1"/>
              <a:t>neighbours</a:t>
            </a:r>
            <a:r>
              <a:rPr lang="en-US" altLang="en-US" sz="2000" dirty="0"/>
              <a:t> (</a:t>
            </a:r>
            <a:r>
              <a:rPr lang="en-US" altLang="en-US" sz="2000" dirty="0" err="1"/>
              <a:t>ie</a:t>
            </a:r>
            <a:r>
              <a:rPr lang="en-US" altLang="en-US" sz="2000" dirty="0"/>
              <a:t>. </a:t>
            </a:r>
            <a:r>
              <a:rPr lang="en-US" altLang="en-US" sz="2000" dirty="0" err="1"/>
              <a:t>neighbours</a:t>
            </a:r>
            <a:r>
              <a:rPr lang="en-US" altLang="en-US" sz="2000" dirty="0"/>
              <a:t> are spatially similar)</a:t>
            </a:r>
          </a:p>
          <a:p>
            <a:pPr eaLnBrk="1" hangingPunct="1"/>
            <a:r>
              <a:rPr lang="en-US" altLang="en-US" dirty="0"/>
              <a:t>Attribute Similarity</a:t>
            </a:r>
          </a:p>
          <a:p>
            <a:pPr lvl="1" eaLnBrk="1" hangingPunct="1"/>
            <a:r>
              <a:rPr lang="en-US" altLang="en-US" sz="2000" dirty="0"/>
              <a:t>spatial lag is the measurement used to determine how similar a feature is between </a:t>
            </a:r>
            <a:r>
              <a:rPr lang="en-US" altLang="en-US" sz="2000" dirty="0" err="1"/>
              <a:t>neighbouring</a:t>
            </a:r>
            <a:r>
              <a:rPr lang="en-US" altLang="en-US" sz="2000" dirty="0"/>
              <a:t> regions</a:t>
            </a:r>
          </a:p>
        </p:txBody>
      </p:sp>
    </p:spTree>
    <p:extLst>
      <p:ext uri="{BB962C8B-B14F-4D97-AF65-F5344CB8AC3E}">
        <p14:creationId xmlns:p14="http://schemas.microsoft.com/office/powerpoint/2010/main" val="37433114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Spatial Autocorrelation Visualized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727903" y="2276872"/>
            <a:ext cx="3494010" cy="3606165"/>
          </a:xfrm>
        </p:spPr>
        <p:txBody>
          <a:bodyPr/>
          <a:lstStyle/>
          <a:p>
            <a:pPr eaLnBrk="1" hangingPunct="1"/>
            <a:r>
              <a:rPr lang="en-US" altLang="en-US" sz="2000" dirty="0"/>
              <a:t>Spatial Lag of Signs per Square Km</a:t>
            </a:r>
          </a:p>
          <a:p>
            <a:pPr eaLnBrk="1" hangingPunct="1"/>
            <a:r>
              <a:rPr lang="en-US" altLang="en-US" sz="2000" dirty="0"/>
              <a:t>Clustering appears in the south and upwards through the central-west tracts (darker)</a:t>
            </a:r>
          </a:p>
          <a:p>
            <a:pPr eaLnBrk="1" hangingPunct="1"/>
            <a:r>
              <a:rPr lang="en-US" altLang="en-US" sz="2000" dirty="0"/>
              <a:t>Visually there appears to be some spatial correlation amongst the census tracts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013B2F5-24C9-4104-83D4-A2AAC481D8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3029" y="2276873"/>
            <a:ext cx="4714875" cy="3606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407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Local Indicators of Spatial Association (LISA) Visualized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650243" y="2214564"/>
            <a:ext cx="3571670" cy="3640455"/>
          </a:xfrm>
        </p:spPr>
        <p:txBody>
          <a:bodyPr/>
          <a:lstStyle/>
          <a:p>
            <a:pPr eaLnBrk="1" hangingPunct="1"/>
            <a:r>
              <a:rPr lang="en-US" altLang="en-US" sz="2000" dirty="0"/>
              <a:t>Red clusters indicate significantly higher number of signs per square Km</a:t>
            </a:r>
          </a:p>
          <a:p>
            <a:pPr eaLnBrk="1" hangingPunct="1"/>
            <a:r>
              <a:rPr lang="en-US" altLang="en-US" sz="2000" dirty="0"/>
              <a:t>Blue clusters indicate significantly lower number of signs per square Km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ABEA15-F343-405D-9602-115037902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8233" y="2214564"/>
            <a:ext cx="4652010" cy="364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938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Moran Scatterplot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678614" y="2708920"/>
            <a:ext cx="3543299" cy="3599805"/>
          </a:xfrm>
        </p:spPr>
        <p:txBody>
          <a:bodyPr/>
          <a:lstStyle/>
          <a:p>
            <a:pPr eaLnBrk="1" hangingPunct="1"/>
            <a:r>
              <a:rPr lang="en-US" altLang="en-US" sz="2000" dirty="0"/>
              <a:t>Scatterplot of Signs per Square Km vs. their spatial lag</a:t>
            </a:r>
          </a:p>
          <a:p>
            <a:pPr eaLnBrk="1" hangingPunct="1"/>
            <a:r>
              <a:rPr lang="en-US" altLang="en-US" sz="2000" dirty="0"/>
              <a:t>Moran’s </a:t>
            </a:r>
            <a:r>
              <a:rPr lang="en-US" altLang="en-US" sz="2000" b="1" i="1" dirty="0">
                <a:latin typeface="Cambria Math" panose="02040503050406030204" pitchFamily="18" charset="0"/>
                <a:ea typeface="Cambria Math" panose="02040503050406030204" pitchFamily="18" charset="0"/>
              </a:rPr>
              <a:t>I</a:t>
            </a:r>
            <a:r>
              <a:rPr lang="en-US" altLang="en-US" sz="2000" dirty="0"/>
              <a:t> value is shown as the red line</a:t>
            </a:r>
          </a:p>
          <a:p>
            <a:pPr eaLnBrk="1" hangingPunct="1"/>
            <a:r>
              <a:rPr lang="en-US" altLang="en-US" sz="2000" dirty="0"/>
              <a:t>A positive relationship is visible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506E08B-830A-4E3B-A972-A56DEABBB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313" y="1783040"/>
            <a:ext cx="4686300" cy="452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5365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Statistical Results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2214563"/>
            <a:ext cx="8229600" cy="4094162"/>
          </a:xfrm>
        </p:spPr>
        <p:txBody>
          <a:bodyPr/>
          <a:lstStyle/>
          <a:p>
            <a:pPr eaLnBrk="1" hangingPunct="1"/>
            <a:r>
              <a:rPr lang="en-US" altLang="en-US" dirty="0"/>
              <a:t>Moran’s </a:t>
            </a:r>
            <a:r>
              <a:rPr lang="en-US" altLang="en-US" i="1" dirty="0">
                <a:latin typeface="Cambria Math" panose="02040503050406030204" pitchFamily="18" charset="0"/>
                <a:ea typeface="Cambria Math" panose="02040503050406030204" pitchFamily="18" charset="0"/>
              </a:rPr>
              <a:t>I</a:t>
            </a:r>
            <a:r>
              <a:rPr lang="en-US" altLang="en-US" dirty="0"/>
              <a:t> = 0.31</a:t>
            </a:r>
          </a:p>
          <a:p>
            <a:pPr lvl="1" eaLnBrk="1" hangingPunct="1"/>
            <a:r>
              <a:rPr lang="en-US" altLang="en-US" sz="2000" dirty="0"/>
              <a:t>since this is positive, there is some clustering of similar values</a:t>
            </a:r>
          </a:p>
          <a:p>
            <a:pPr lvl="1" eaLnBrk="1" hangingPunct="1"/>
            <a:r>
              <a:rPr lang="en-US" altLang="en-US" sz="2000" dirty="0"/>
              <a:t>since this is somewhat close to zero, there may be some randomness to these values</a:t>
            </a:r>
          </a:p>
          <a:p>
            <a:pPr eaLnBrk="1" hangingPunct="1"/>
            <a:r>
              <a:rPr lang="en-US" altLang="en-US" b="1" i="1" dirty="0">
                <a:latin typeface="Cambria Math" panose="02040503050406030204" pitchFamily="18" charset="0"/>
                <a:ea typeface="Cambria Math" panose="02040503050406030204" pitchFamily="18" charset="0"/>
              </a:rPr>
              <a:t>p</a:t>
            </a:r>
            <a:r>
              <a:rPr lang="en-US" altLang="en-US" dirty="0"/>
              <a:t>-value = 0.001</a:t>
            </a:r>
          </a:p>
          <a:p>
            <a:pPr lvl="1" eaLnBrk="1" hangingPunct="1"/>
            <a:r>
              <a:rPr lang="en-US" altLang="en-US" sz="2000" dirty="0"/>
              <a:t>reject the null; </a:t>
            </a:r>
            <a:r>
              <a:rPr lang="en-US" altLang="en-US" sz="2000" b="1" i="1" dirty="0">
                <a:latin typeface="Cambria Math" panose="02040503050406030204" pitchFamily="18" charset="0"/>
                <a:ea typeface="Cambria Math" panose="02040503050406030204" pitchFamily="18" charset="0"/>
              </a:rPr>
              <a:t>I</a:t>
            </a:r>
            <a:r>
              <a:rPr lang="en-US" altLang="en-US" sz="2000" dirty="0"/>
              <a:t> was not generated by chance</a:t>
            </a:r>
          </a:p>
        </p:txBody>
      </p:sp>
    </p:spTree>
    <p:extLst>
      <p:ext uri="{BB962C8B-B14F-4D97-AF65-F5344CB8AC3E}">
        <p14:creationId xmlns:p14="http://schemas.microsoft.com/office/powerpoint/2010/main" val="14388758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Question: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351584" y="2214563"/>
            <a:ext cx="7416824" cy="4094162"/>
          </a:xfrm>
        </p:spPr>
        <p:txBody>
          <a:bodyPr/>
          <a:lstStyle/>
          <a:p>
            <a:pPr marL="0" indent="0" algn="ctr" eaLnBrk="1" hangingPunct="1">
              <a:buNone/>
            </a:pPr>
            <a:r>
              <a:rPr lang="en-CA" altLang="en-US" noProof="0" dirty="0"/>
              <a:t>Is there a geospatial relationship to the location of the signs and the number of nearby traffic accidents?</a:t>
            </a:r>
          </a:p>
          <a:p>
            <a:pPr marL="0" indent="0" algn="ctr" eaLnBrk="1" hangingPunct="1">
              <a:buNone/>
            </a:pPr>
            <a:endParaRPr lang="en-CA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045278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2214563"/>
            <a:ext cx="8229600" cy="4094162"/>
          </a:xfrm>
        </p:spPr>
        <p:txBody>
          <a:bodyPr/>
          <a:lstStyle/>
          <a:p>
            <a:pPr eaLnBrk="1" hangingPunct="1"/>
            <a:r>
              <a:rPr lang="en-CA" altLang="en-US" noProof="0" dirty="0"/>
              <a:t>Distracted driving is not a new phenomenon</a:t>
            </a:r>
          </a:p>
          <a:p>
            <a:pPr eaLnBrk="1" hangingPunct="1"/>
            <a:r>
              <a:rPr lang="en-CA" altLang="en-US" noProof="0" dirty="0"/>
              <a:t>Audible distractions</a:t>
            </a:r>
          </a:p>
          <a:p>
            <a:pPr lvl="1" eaLnBrk="1" hangingPunct="1"/>
            <a:r>
              <a:rPr lang="en-CA" altLang="en-US" sz="2000" dirty="0"/>
              <a:t>Music, passengers, horns, sirens, etc.</a:t>
            </a:r>
          </a:p>
          <a:p>
            <a:pPr eaLnBrk="1" hangingPunct="1"/>
            <a:r>
              <a:rPr lang="en-CA" altLang="en-US" noProof="0" dirty="0"/>
              <a:t>Visual distractions</a:t>
            </a:r>
          </a:p>
          <a:p>
            <a:pPr lvl="1" eaLnBrk="1" hangingPunct="1"/>
            <a:r>
              <a:rPr lang="en-CA" altLang="en-US" sz="2000" dirty="0"/>
              <a:t>Pedestrians, animals, advertisements, cell phones, etc.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Accidents per Sign per Square Km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96417" y="2214563"/>
            <a:ext cx="3325496" cy="3840480"/>
          </a:xfrm>
        </p:spPr>
        <p:txBody>
          <a:bodyPr/>
          <a:lstStyle/>
          <a:p>
            <a:pPr eaLnBrk="1" hangingPunct="1"/>
            <a:r>
              <a:rPr lang="en-US" altLang="en-US" sz="2000" dirty="0"/>
              <a:t>Darker </a:t>
            </a:r>
            <a:r>
              <a:rPr lang="en-US" altLang="en-US" sz="2000" dirty="0" err="1"/>
              <a:t>colours</a:t>
            </a:r>
            <a:r>
              <a:rPr lang="en-US" altLang="en-US" sz="2000" dirty="0"/>
              <a:t> show tracts with greater density of accidents per sign per square Km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2EB8CA-69BC-4F66-AFD8-7CC9024E6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0087" y="2214563"/>
            <a:ext cx="4926330" cy="384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7242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Spatial Autocorrelation Visualized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547168" y="2214563"/>
            <a:ext cx="3674745" cy="4094162"/>
          </a:xfrm>
        </p:spPr>
        <p:txBody>
          <a:bodyPr/>
          <a:lstStyle/>
          <a:p>
            <a:pPr eaLnBrk="1" hangingPunct="1"/>
            <a:r>
              <a:rPr lang="en-US" altLang="en-US" sz="2000" dirty="0"/>
              <a:t>Spatial Lag of Accidents per Sign per Square Km</a:t>
            </a:r>
          </a:p>
          <a:p>
            <a:pPr eaLnBrk="1" hangingPunct="1"/>
            <a:r>
              <a:rPr lang="en-US" altLang="en-US" sz="2000" dirty="0"/>
              <a:t>Clustering is visible, but appears to be more randomly dispersed across the city in comparison to the spatial lag map of the signs per square Km</a:t>
            </a:r>
          </a:p>
          <a:p>
            <a:pPr marL="0" indent="0" eaLnBrk="1" hangingPunct="1">
              <a:buNone/>
            </a:pPr>
            <a:endParaRPr lang="en-US" alt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453D45-B22C-442A-BBF3-9CC874B8ED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314" y="2214563"/>
            <a:ext cx="4554855" cy="3577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1061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LISA Visualized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72948" y="2213821"/>
            <a:ext cx="3148965" cy="4094905"/>
          </a:xfrm>
        </p:spPr>
        <p:txBody>
          <a:bodyPr/>
          <a:lstStyle/>
          <a:p>
            <a:pPr eaLnBrk="1" hangingPunct="1"/>
            <a:r>
              <a:rPr lang="en-US" altLang="en-US" sz="2000" dirty="0"/>
              <a:t>Red clusters indicate significantly higher number of accidents per sign per square Km</a:t>
            </a:r>
          </a:p>
          <a:p>
            <a:pPr eaLnBrk="1" hangingPunct="1"/>
            <a:r>
              <a:rPr lang="en-US" altLang="en-US" sz="2000" dirty="0"/>
              <a:t>Blue clusters indicate significantly lower number of accidents per sign per square Km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3AAEAE-2478-4E75-9F21-79022CD75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314" y="2213821"/>
            <a:ext cx="5080635" cy="400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2003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Moran Scatterplot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604318" y="2924945"/>
            <a:ext cx="3617594" cy="3383781"/>
          </a:xfrm>
        </p:spPr>
        <p:txBody>
          <a:bodyPr/>
          <a:lstStyle/>
          <a:p>
            <a:pPr eaLnBrk="1" hangingPunct="1"/>
            <a:r>
              <a:rPr lang="en-US" altLang="en-US" sz="2000" dirty="0"/>
              <a:t>Scatterplot of Accidents per Sign per Square Km vs. their spatial lag</a:t>
            </a:r>
          </a:p>
          <a:p>
            <a:pPr eaLnBrk="1" hangingPunct="1"/>
            <a:r>
              <a:rPr lang="en-US" altLang="en-US" sz="2000" dirty="0"/>
              <a:t>Moran’s </a:t>
            </a:r>
            <a:r>
              <a:rPr lang="en-US" altLang="en-US" sz="2000" b="1" i="1" dirty="0">
                <a:latin typeface="Cambria Math" panose="02040503050406030204" pitchFamily="18" charset="0"/>
                <a:ea typeface="Cambria Math" panose="02040503050406030204" pitchFamily="18" charset="0"/>
              </a:rPr>
              <a:t>I</a:t>
            </a:r>
            <a:r>
              <a:rPr lang="en-US" altLang="en-US" sz="2000" dirty="0"/>
              <a:t> value is shown as the red line</a:t>
            </a:r>
          </a:p>
          <a:p>
            <a:pPr eaLnBrk="1" hangingPunct="1"/>
            <a:r>
              <a:rPr lang="en-US" altLang="en-US" sz="2000" dirty="0"/>
              <a:t>A positive relationship is visible, but it is very weak</a:t>
            </a:r>
          </a:p>
          <a:p>
            <a:pPr marL="0" indent="0" eaLnBrk="1" hangingPunct="1">
              <a:buNone/>
            </a:pPr>
            <a:endParaRPr lang="en-US" alt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D51EB4F-C224-47E5-A5F3-BD63EA084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314" y="1844824"/>
            <a:ext cx="4612005" cy="456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6686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Statistical Results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2214563"/>
            <a:ext cx="8229600" cy="4094162"/>
          </a:xfrm>
        </p:spPr>
        <p:txBody>
          <a:bodyPr/>
          <a:lstStyle/>
          <a:p>
            <a:pPr eaLnBrk="1" hangingPunct="1"/>
            <a:r>
              <a:rPr lang="en-US" altLang="en-US" dirty="0"/>
              <a:t>Moran’s </a:t>
            </a:r>
            <a:r>
              <a:rPr lang="en-US" altLang="en-US" i="1" dirty="0">
                <a:latin typeface="Cambria Math" panose="02040503050406030204" pitchFamily="18" charset="0"/>
                <a:ea typeface="Cambria Math" panose="02040503050406030204" pitchFamily="18" charset="0"/>
              </a:rPr>
              <a:t>I</a:t>
            </a:r>
            <a:r>
              <a:rPr lang="en-US" altLang="en-US" dirty="0"/>
              <a:t> = 0.02</a:t>
            </a:r>
          </a:p>
          <a:p>
            <a:pPr lvl="1" eaLnBrk="1" hangingPunct="1"/>
            <a:r>
              <a:rPr lang="en-US" altLang="en-US" sz="2000" dirty="0"/>
              <a:t>since this is only barely positive, there is very little to no clustering of similar values</a:t>
            </a:r>
          </a:p>
          <a:p>
            <a:pPr lvl="1" eaLnBrk="1" hangingPunct="1"/>
            <a:r>
              <a:rPr lang="en-US" altLang="en-US" sz="2000" dirty="0"/>
              <a:t>since this is almost zero, there is close to perfect randomness in these values</a:t>
            </a:r>
          </a:p>
          <a:p>
            <a:pPr eaLnBrk="1" hangingPunct="1"/>
            <a:r>
              <a:rPr lang="en-US" altLang="en-US" b="1" i="1" dirty="0">
                <a:latin typeface="Cambria Math" panose="02040503050406030204" pitchFamily="18" charset="0"/>
                <a:ea typeface="Cambria Math" panose="02040503050406030204" pitchFamily="18" charset="0"/>
              </a:rPr>
              <a:t>p</a:t>
            </a:r>
            <a:r>
              <a:rPr lang="en-US" altLang="en-US" dirty="0"/>
              <a:t>-value = 0.181</a:t>
            </a:r>
          </a:p>
          <a:p>
            <a:pPr lvl="1" eaLnBrk="1" hangingPunct="1"/>
            <a:r>
              <a:rPr lang="en-US" altLang="en-US" sz="2000" dirty="0"/>
              <a:t>Cannot reject the null; </a:t>
            </a:r>
            <a:r>
              <a:rPr lang="en-US" altLang="en-US" sz="2000" b="1" i="1" dirty="0">
                <a:latin typeface="Cambria Math" panose="02040503050406030204" pitchFamily="18" charset="0"/>
                <a:ea typeface="Cambria Math" panose="02040503050406030204" pitchFamily="18" charset="0"/>
              </a:rPr>
              <a:t>I</a:t>
            </a:r>
            <a:r>
              <a:rPr lang="en-US" altLang="en-US" sz="2000" dirty="0"/>
              <a:t> could have generated by chance</a:t>
            </a:r>
          </a:p>
          <a:p>
            <a:pPr marL="0" indent="0" eaLnBrk="1" hangingPunct="1"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436929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Question: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4" y="2214563"/>
            <a:ext cx="8136135" cy="4094162"/>
          </a:xfrm>
        </p:spPr>
        <p:txBody>
          <a:bodyPr/>
          <a:lstStyle/>
          <a:p>
            <a:pPr marL="0" indent="0" algn="ctr" eaLnBrk="1" hangingPunct="1">
              <a:buNone/>
            </a:pPr>
            <a:r>
              <a:rPr lang="en-CA" altLang="en-US" noProof="0" dirty="0"/>
              <a:t>Is there a demographic reason that could help explain this lack of relationship?</a:t>
            </a:r>
          </a:p>
          <a:p>
            <a:pPr marL="0" indent="0" eaLnBrk="1" hangingPunct="1">
              <a:buNone/>
            </a:pPr>
            <a:endParaRPr lang="en-CA" altLang="en-US" noProof="0" dirty="0"/>
          </a:p>
          <a:p>
            <a:pPr eaLnBrk="1" hangingPunct="1"/>
            <a:r>
              <a:rPr lang="en-CA" altLang="en-US" sz="2000" dirty="0"/>
              <a:t>Most advertising signs (61.4%) are found in census tracts with above average population (AAP)</a:t>
            </a:r>
          </a:p>
          <a:p>
            <a:pPr eaLnBrk="1" hangingPunct="1"/>
            <a:r>
              <a:rPr lang="en-CA" altLang="en-US" sz="2000" dirty="0"/>
              <a:t>Check for a relationship in only these census tracts</a:t>
            </a:r>
          </a:p>
        </p:txBody>
      </p:sp>
    </p:spTree>
    <p:extLst>
      <p:ext uri="{BB962C8B-B14F-4D97-AF65-F5344CB8AC3E}">
        <p14:creationId xmlns:p14="http://schemas.microsoft.com/office/powerpoint/2010/main" val="25302255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Sign Locations and Population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953409" y="1988841"/>
            <a:ext cx="3268504" cy="4319885"/>
          </a:xfrm>
        </p:spPr>
        <p:txBody>
          <a:bodyPr/>
          <a:lstStyle/>
          <a:p>
            <a:pPr eaLnBrk="1" hangingPunct="1"/>
            <a:r>
              <a:rPr lang="en-CA" altLang="en-US" sz="2000" dirty="0"/>
              <a:t>Sign locations are shown in red</a:t>
            </a:r>
          </a:p>
          <a:p>
            <a:pPr eaLnBrk="1" hangingPunct="1"/>
            <a:r>
              <a:rPr lang="en-CA" altLang="en-US" sz="2000" dirty="0"/>
              <a:t>Census tracts with above average population (AAP) are shown in yellow</a:t>
            </a:r>
          </a:p>
          <a:p>
            <a:pPr eaLnBrk="1" hangingPunct="1"/>
            <a:r>
              <a:rPr lang="en-CA" altLang="en-US" sz="2000" dirty="0"/>
              <a:t>Purple areas will be excluded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166C0F-E6AC-4112-B3E4-570C7E26AC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313" y="2214563"/>
            <a:ext cx="4961096" cy="3829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89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Accidents per Sign per Square Km - AAP Tracts Only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695758" y="2214563"/>
            <a:ext cx="3526155" cy="4094162"/>
          </a:xfrm>
        </p:spPr>
        <p:txBody>
          <a:bodyPr/>
          <a:lstStyle/>
          <a:p>
            <a:pPr eaLnBrk="1" hangingPunct="1"/>
            <a:r>
              <a:rPr lang="en-US" altLang="en-US" sz="2000" dirty="0"/>
              <a:t>Darker </a:t>
            </a:r>
            <a:r>
              <a:rPr lang="en-US" altLang="en-US" sz="2000" dirty="0" err="1"/>
              <a:t>colours</a:t>
            </a:r>
            <a:r>
              <a:rPr lang="en-US" altLang="en-US" sz="2000" dirty="0"/>
              <a:t> show tracts with greater density of accidents per sign per square Km</a:t>
            </a:r>
          </a:p>
          <a:p>
            <a:pPr eaLnBrk="1" hangingPunct="1"/>
            <a:r>
              <a:rPr lang="en-US" altLang="en-US" sz="2000" dirty="0"/>
              <a:t>Gaps between some census tracts represent areas below the average population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C5BCE9-2404-4F73-BD91-F679AB27D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314" y="2214564"/>
            <a:ext cx="4703445" cy="362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3389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Spatial Autocorrelation Visualized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68945" y="2214563"/>
            <a:ext cx="3052968" cy="4094162"/>
          </a:xfrm>
        </p:spPr>
        <p:txBody>
          <a:bodyPr/>
          <a:lstStyle/>
          <a:p>
            <a:pPr eaLnBrk="1" hangingPunct="1"/>
            <a:r>
              <a:rPr lang="en-US" altLang="en-US" sz="2000" dirty="0"/>
              <a:t>Spatial Lag of Accidents per Sign per Square Km in AAP Census Tracts</a:t>
            </a:r>
          </a:p>
          <a:p>
            <a:pPr eaLnBrk="1" hangingPunct="1"/>
            <a:r>
              <a:rPr lang="en-US" altLang="en-US" sz="2000" dirty="0"/>
              <a:t>Similar results to the total spatial lag of accidents per square Km map</a:t>
            </a:r>
          </a:p>
          <a:p>
            <a:pPr eaLnBrk="1" hangingPunct="1"/>
            <a:r>
              <a:rPr lang="en-US" altLang="en-US" sz="2000" dirty="0"/>
              <a:t>Clustering is visible, but appears to be randomly dispersed across the city</a:t>
            </a:r>
          </a:p>
          <a:p>
            <a:pPr marL="0" indent="0" eaLnBrk="1" hangingPunct="1">
              <a:buNone/>
            </a:pPr>
            <a:endParaRPr lang="en-US" alt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E9351F-7464-4EA1-9A29-9DD48B8EC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4015" y="2214563"/>
            <a:ext cx="5154930" cy="398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994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LISA Visualized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21513" y="2214563"/>
            <a:ext cx="3200400" cy="4094162"/>
          </a:xfrm>
        </p:spPr>
        <p:txBody>
          <a:bodyPr/>
          <a:lstStyle/>
          <a:p>
            <a:pPr eaLnBrk="1" hangingPunct="1"/>
            <a:r>
              <a:rPr lang="en-US" altLang="en-US" sz="2000" dirty="0"/>
              <a:t>Red clusters indicate significantly higher number of accidents per sign per square Km in AAP census tracts</a:t>
            </a:r>
          </a:p>
          <a:p>
            <a:pPr eaLnBrk="1" hangingPunct="1"/>
            <a:r>
              <a:rPr lang="en-US" altLang="en-US" sz="2000" dirty="0"/>
              <a:t>Blue clusters indicate significantly lower number of accidents per sign per square Km in AAP census tracts</a:t>
            </a:r>
          </a:p>
          <a:p>
            <a:pPr eaLnBrk="1" hangingPunct="1"/>
            <a:r>
              <a:rPr lang="en-US" altLang="en-US" sz="2000" dirty="0"/>
              <a:t>Both appear randomly across the city</a:t>
            </a:r>
          </a:p>
          <a:p>
            <a:pPr marL="0" indent="0" eaLnBrk="1" hangingPunct="1">
              <a:buNone/>
            </a:pPr>
            <a:endParaRPr lang="en-US" alt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1A8783-0D45-4086-AB47-CFE7D2E175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313" y="2214564"/>
            <a:ext cx="5029200" cy="3903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229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2214563"/>
            <a:ext cx="8229600" cy="4094162"/>
          </a:xfrm>
        </p:spPr>
        <p:txBody>
          <a:bodyPr/>
          <a:lstStyle/>
          <a:p>
            <a:pPr eaLnBrk="1" hangingPunct="1"/>
            <a:r>
              <a:rPr lang="en-US" altLang="en-US" dirty="0"/>
              <a:t>City of Toronto enacted its Sign By-law in 2010</a:t>
            </a:r>
          </a:p>
          <a:p>
            <a:pPr eaLnBrk="1" hangingPunct="1"/>
            <a:r>
              <a:rPr lang="en-US" altLang="en-US" dirty="0"/>
              <a:t>Signage is divided into two categories:</a:t>
            </a:r>
          </a:p>
          <a:p>
            <a:pPr lvl="1" eaLnBrk="1" hangingPunct="1"/>
            <a:r>
              <a:rPr lang="en-US" altLang="en-US" sz="2000" b="1" dirty="0"/>
              <a:t>First-party signs</a:t>
            </a:r>
            <a:r>
              <a:rPr lang="en-US" altLang="en-US" sz="2000" dirty="0"/>
              <a:t> – identifies business or service at the location</a:t>
            </a:r>
          </a:p>
          <a:p>
            <a:pPr lvl="1" eaLnBrk="1" hangingPunct="1"/>
            <a:r>
              <a:rPr lang="en-US" altLang="en-US" sz="2000" b="1" dirty="0"/>
              <a:t>Third-party signs</a:t>
            </a:r>
            <a:r>
              <a:rPr lang="en-US" altLang="en-US" sz="2000" dirty="0"/>
              <a:t> – advertisements for goods or services not related to the business on premises</a:t>
            </a:r>
          </a:p>
          <a:p>
            <a:pPr eaLnBrk="1" hangingPunct="1"/>
            <a:r>
              <a:rPr lang="en-US" altLang="en-US" dirty="0"/>
              <a:t>Permits are required for third-party signs</a:t>
            </a:r>
          </a:p>
        </p:txBody>
      </p:sp>
    </p:spTree>
    <p:extLst>
      <p:ext uri="{BB962C8B-B14F-4D97-AF65-F5344CB8AC3E}">
        <p14:creationId xmlns:p14="http://schemas.microsoft.com/office/powerpoint/2010/main" val="1934043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Moran Scatterplot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570028" y="2564905"/>
            <a:ext cx="3558421" cy="3743821"/>
          </a:xfrm>
        </p:spPr>
        <p:txBody>
          <a:bodyPr/>
          <a:lstStyle/>
          <a:p>
            <a:pPr eaLnBrk="1" hangingPunct="1"/>
            <a:r>
              <a:rPr lang="en-US" altLang="en-US" sz="2000" dirty="0"/>
              <a:t>Scatterplot of Accidents per Sign per Square Km vs. their spatial lag in AAP census tracts</a:t>
            </a:r>
          </a:p>
          <a:p>
            <a:pPr eaLnBrk="1" hangingPunct="1"/>
            <a:r>
              <a:rPr lang="en-US" altLang="en-US" sz="2000" dirty="0"/>
              <a:t>Moran’s </a:t>
            </a:r>
            <a:r>
              <a:rPr lang="en-US" altLang="en-US" sz="2000" b="1" i="1" dirty="0">
                <a:latin typeface="Cambria Math" panose="02040503050406030204" pitchFamily="18" charset="0"/>
                <a:ea typeface="Cambria Math" panose="02040503050406030204" pitchFamily="18" charset="0"/>
              </a:rPr>
              <a:t>I</a:t>
            </a:r>
            <a:r>
              <a:rPr lang="en-US" altLang="en-US" sz="2000" dirty="0"/>
              <a:t> value is shown as the red line</a:t>
            </a:r>
          </a:p>
          <a:p>
            <a:pPr eaLnBrk="1" hangingPunct="1"/>
            <a:r>
              <a:rPr lang="en-US" altLang="en-US" sz="2000" dirty="0"/>
              <a:t>No correlation appears to exist</a:t>
            </a:r>
          </a:p>
          <a:p>
            <a:pPr marL="0" indent="0" eaLnBrk="1" hangingPunct="1">
              <a:buNone/>
            </a:pPr>
            <a:endParaRPr lang="en-US" alt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38DC533-FDF7-4DE7-BFC5-447CBCBBA0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314" y="1757363"/>
            <a:ext cx="4577715" cy="454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8104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Statistical Results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4" y="2214563"/>
            <a:ext cx="8136135" cy="4094162"/>
          </a:xfrm>
        </p:spPr>
        <p:txBody>
          <a:bodyPr/>
          <a:lstStyle/>
          <a:p>
            <a:pPr eaLnBrk="1" hangingPunct="1"/>
            <a:r>
              <a:rPr lang="en-US" altLang="en-US" dirty="0"/>
              <a:t>Moran’s </a:t>
            </a:r>
            <a:r>
              <a:rPr lang="en-US" altLang="en-US" i="1" dirty="0">
                <a:latin typeface="Cambria Math" panose="02040503050406030204" pitchFamily="18" charset="0"/>
                <a:ea typeface="Cambria Math" panose="02040503050406030204" pitchFamily="18" charset="0"/>
              </a:rPr>
              <a:t>I</a:t>
            </a:r>
            <a:r>
              <a:rPr lang="en-US" altLang="en-US" dirty="0"/>
              <a:t> = -0.004</a:t>
            </a:r>
          </a:p>
          <a:p>
            <a:pPr lvl="1" eaLnBrk="1" hangingPunct="1"/>
            <a:r>
              <a:rPr lang="en-US" altLang="en-US" sz="2000" dirty="0"/>
              <a:t>since this is almost zero, there is close to perfect randomness and no clustering in these values</a:t>
            </a:r>
          </a:p>
          <a:p>
            <a:pPr eaLnBrk="1" hangingPunct="1"/>
            <a:r>
              <a:rPr lang="en-US" altLang="en-US" b="1" i="1" dirty="0">
                <a:latin typeface="Cambria Math" panose="02040503050406030204" pitchFamily="18" charset="0"/>
                <a:ea typeface="Cambria Math" panose="02040503050406030204" pitchFamily="18" charset="0"/>
              </a:rPr>
              <a:t>p</a:t>
            </a:r>
            <a:r>
              <a:rPr lang="en-US" altLang="en-US" dirty="0"/>
              <a:t>-value = 0.443</a:t>
            </a:r>
          </a:p>
          <a:p>
            <a:pPr lvl="1" eaLnBrk="1" hangingPunct="1"/>
            <a:r>
              <a:rPr lang="en-US" altLang="en-US" sz="2000" dirty="0"/>
              <a:t>Cannot reject the null; </a:t>
            </a:r>
            <a:r>
              <a:rPr lang="en-US" altLang="en-US" sz="2000" b="1" i="1" dirty="0">
                <a:latin typeface="Cambria Math" panose="02040503050406030204" pitchFamily="18" charset="0"/>
                <a:ea typeface="Cambria Math" panose="02040503050406030204" pitchFamily="18" charset="0"/>
              </a:rPr>
              <a:t>I</a:t>
            </a:r>
            <a:r>
              <a:rPr lang="en-US" altLang="en-US" sz="2000" dirty="0"/>
              <a:t> could have generated by chance</a:t>
            </a:r>
          </a:p>
          <a:p>
            <a:pPr eaLnBrk="1" hangingPunct="1"/>
            <a:r>
              <a:rPr lang="en-US" altLang="en-US" dirty="0"/>
              <a:t>Much of the spatial similarity was lost by removing low population census tracts</a:t>
            </a:r>
          </a:p>
          <a:p>
            <a:pPr marL="0" indent="0" eaLnBrk="1" hangingPunct="1"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78376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2214563"/>
            <a:ext cx="8229600" cy="4094162"/>
          </a:xfrm>
        </p:spPr>
        <p:txBody>
          <a:bodyPr/>
          <a:lstStyle/>
          <a:p>
            <a:pPr eaLnBrk="1" hangingPunct="1"/>
            <a:r>
              <a:rPr lang="en-US" altLang="en-US" dirty="0"/>
              <a:t>There appears to be no correlation between the number of accidents and the presence of advertising signs in Toronto</a:t>
            </a:r>
          </a:p>
          <a:p>
            <a:pPr eaLnBrk="1" hangingPunct="1"/>
            <a:r>
              <a:rPr lang="en-US" altLang="en-US" dirty="0"/>
              <a:t>The volume of accidents did not necessarily increase with the presence of more signs and no statistically significant relationship was found</a:t>
            </a:r>
          </a:p>
        </p:txBody>
      </p:sp>
    </p:spTree>
    <p:extLst>
      <p:ext uri="{BB962C8B-B14F-4D97-AF65-F5344CB8AC3E}">
        <p14:creationId xmlns:p14="http://schemas.microsoft.com/office/powerpoint/2010/main" val="31847490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4" y="2214563"/>
            <a:ext cx="8136135" cy="4094162"/>
          </a:xfrm>
        </p:spPr>
        <p:txBody>
          <a:bodyPr/>
          <a:lstStyle/>
          <a:p>
            <a:pPr marL="0" indent="0" algn="ctr" eaLnBrk="1" hangingPunct="1">
              <a:buNone/>
            </a:pPr>
            <a:r>
              <a:rPr lang="en-US" altLang="en-US" dirty="0"/>
              <a:t>…and keep your eyes on the roads</a:t>
            </a:r>
          </a:p>
        </p:txBody>
      </p:sp>
    </p:spTree>
    <p:extLst>
      <p:ext uri="{BB962C8B-B14F-4D97-AF65-F5344CB8AC3E}">
        <p14:creationId xmlns:p14="http://schemas.microsoft.com/office/powerpoint/2010/main" val="4062770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Literature Review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2214563"/>
            <a:ext cx="8229600" cy="4094162"/>
          </a:xfrm>
        </p:spPr>
        <p:txBody>
          <a:bodyPr/>
          <a:lstStyle/>
          <a:p>
            <a:pPr eaLnBrk="1" hangingPunct="1"/>
            <a:r>
              <a:rPr lang="en-US" altLang="en-US" dirty="0"/>
              <a:t>Other articles on distracted driving:</a:t>
            </a:r>
          </a:p>
          <a:p>
            <a:pPr lvl="1" eaLnBrk="1" hangingPunct="1"/>
            <a:r>
              <a:rPr lang="en-US" altLang="en-US" dirty="0"/>
              <a:t>The role of roadside advertising signs in distracting drivers </a:t>
            </a:r>
            <a:r>
              <a:rPr lang="en-US" altLang="en-US" sz="2000" dirty="0"/>
              <a:t>(</a:t>
            </a:r>
            <a:r>
              <a:rPr lang="en-US" altLang="en-US" sz="2000" dirty="0">
                <a:hlinkClick r:id="rId3"/>
              </a:rPr>
              <a:t>https://www.researchgate.net/publication/222691471_The_role_of_roadside_advertising_signs_in_distracting_drivers</a:t>
            </a:r>
            <a:r>
              <a:rPr lang="en-US" altLang="en-US" sz="2000" dirty="0"/>
              <a:t>)</a:t>
            </a:r>
          </a:p>
          <a:p>
            <a:pPr lvl="1" eaLnBrk="1" hangingPunct="1"/>
            <a:r>
              <a:rPr lang="en-US" altLang="en-US" dirty="0"/>
              <a:t>Digital signage is a distracted driving hazard </a:t>
            </a:r>
            <a:r>
              <a:rPr lang="en-US" altLang="en-US" sz="2000" dirty="0"/>
              <a:t>(</a:t>
            </a:r>
            <a:r>
              <a:rPr lang="en-US" altLang="en-US" sz="2000" dirty="0">
                <a:hlinkClick r:id="rId4"/>
              </a:rPr>
              <a:t>https://www.myparkingsign.com/blog/digitalsignage-distracted-driving/</a:t>
            </a:r>
            <a:r>
              <a:rPr lang="en-US" altLang="en-US" sz="2000" dirty="0"/>
              <a:t>)</a:t>
            </a:r>
          </a:p>
          <a:p>
            <a:pPr lvl="1" eaLnBrk="1" hangingPunct="1"/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890505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Research Question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567608" y="2708920"/>
            <a:ext cx="7056785" cy="1656184"/>
          </a:xfrm>
        </p:spPr>
        <p:txBody>
          <a:bodyPr/>
          <a:lstStyle/>
          <a:p>
            <a:pPr marL="0" indent="0" algn="ctr" eaLnBrk="1" hangingPunct="1">
              <a:buNone/>
            </a:pPr>
            <a:r>
              <a:rPr lang="en-US" altLang="en-US" dirty="0"/>
              <a:t>Does the presence of third-party signs affect the volume of traffic accidents in Toronto?</a:t>
            </a:r>
          </a:p>
        </p:txBody>
      </p:sp>
    </p:spTree>
    <p:extLst>
      <p:ext uri="{BB962C8B-B14F-4D97-AF65-F5344CB8AC3E}">
        <p14:creationId xmlns:p14="http://schemas.microsoft.com/office/powerpoint/2010/main" val="2368955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Data and Description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1844825"/>
            <a:ext cx="8229600" cy="4463901"/>
          </a:xfrm>
        </p:spPr>
        <p:txBody>
          <a:bodyPr/>
          <a:lstStyle/>
          <a:p>
            <a:pPr eaLnBrk="1" hangingPunct="1"/>
            <a:r>
              <a:rPr lang="en-US" altLang="en-US" dirty="0"/>
              <a:t>Third-party Signs Inventory </a:t>
            </a:r>
            <a:r>
              <a:rPr lang="en-US" altLang="en-US" sz="2000" dirty="0"/>
              <a:t>(</a:t>
            </a:r>
            <a:r>
              <a:rPr lang="en-US" altLang="en-US" sz="2000" dirty="0">
                <a:hlinkClick r:id="rId3"/>
              </a:rPr>
              <a:t>https://www.toronto.ca/city-government/data-researchmaps/open-data/open-data-catalogue/business/#9b6f952e-52d7-1fc4-51f6-4ad6bc913218</a:t>
            </a:r>
            <a:r>
              <a:rPr lang="en-US" altLang="en-US" sz="2000" dirty="0"/>
              <a:t> )</a:t>
            </a:r>
          </a:p>
          <a:p>
            <a:pPr eaLnBrk="1" hangingPunct="1"/>
            <a:r>
              <a:rPr lang="en-US" altLang="en-US" dirty="0"/>
              <a:t>Toronto Police Service – Killed or Seriously Injured (KSI) Data </a:t>
            </a:r>
            <a:r>
              <a:rPr lang="en-US" altLang="en-US" sz="2000" dirty="0"/>
              <a:t>(</a:t>
            </a:r>
            <a:r>
              <a:rPr lang="en-US" altLang="en-US" sz="2000" dirty="0">
                <a:hlinkClick r:id="rId4"/>
              </a:rPr>
              <a:t>http://data.torontopolice.on.ca/datasets/ksi/data</a:t>
            </a:r>
            <a:r>
              <a:rPr lang="en-US" altLang="en-US" sz="2000" dirty="0"/>
              <a:t> )</a:t>
            </a:r>
          </a:p>
          <a:p>
            <a:pPr eaLnBrk="1" hangingPunct="1"/>
            <a:r>
              <a:rPr lang="en-US" altLang="en-US" dirty="0" err="1"/>
              <a:t>SimplyAnalytics</a:t>
            </a:r>
            <a:r>
              <a:rPr lang="en-US" altLang="en-US" dirty="0"/>
              <a:t> – Census Tracts and Demographic Data </a:t>
            </a:r>
            <a:r>
              <a:rPr lang="en-US" altLang="en-US" sz="2000" dirty="0"/>
              <a:t>(</a:t>
            </a:r>
            <a:r>
              <a:rPr lang="en-US" altLang="en-US" sz="2000" dirty="0">
                <a:hlinkClick r:id="rId5"/>
              </a:rPr>
              <a:t>https://simplyanalytics.com/</a:t>
            </a:r>
            <a:r>
              <a:rPr lang="en-US" altLang="en-US" sz="2000" dirty="0"/>
              <a:t> )</a:t>
            </a:r>
          </a:p>
        </p:txBody>
      </p:sp>
    </p:spTree>
    <p:extLst>
      <p:ext uri="{BB962C8B-B14F-4D97-AF65-F5344CB8AC3E}">
        <p14:creationId xmlns:p14="http://schemas.microsoft.com/office/powerpoint/2010/main" val="3922208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Methodology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2214563"/>
            <a:ext cx="8229600" cy="4094162"/>
          </a:xfrm>
        </p:spPr>
        <p:txBody>
          <a:bodyPr/>
          <a:lstStyle/>
          <a:p>
            <a:pPr eaLnBrk="1" hangingPunct="1"/>
            <a:r>
              <a:rPr lang="en-US" altLang="en-US" dirty="0"/>
              <a:t>Geospatial analytics - determine location of signs relative to location of traffic accidents</a:t>
            </a:r>
          </a:p>
          <a:p>
            <a:pPr eaLnBrk="1" hangingPunct="1"/>
            <a:r>
              <a:rPr lang="en-US" altLang="en-US" dirty="0"/>
              <a:t>Geospatial Autocorrelation used to uncover geographic relationships between signs and the number of traffic accidents</a:t>
            </a:r>
          </a:p>
          <a:p>
            <a:pPr eaLnBrk="1" hangingPunct="1"/>
            <a:r>
              <a:rPr lang="en-US" altLang="en-US" dirty="0"/>
              <a:t>Visualizations and backing statistics</a:t>
            </a:r>
          </a:p>
        </p:txBody>
      </p:sp>
    </p:spTree>
    <p:extLst>
      <p:ext uri="{BB962C8B-B14F-4D97-AF65-F5344CB8AC3E}">
        <p14:creationId xmlns:p14="http://schemas.microsoft.com/office/powerpoint/2010/main" val="4286335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Python Environment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2214563"/>
            <a:ext cx="8229600" cy="4094162"/>
          </a:xfrm>
        </p:spPr>
        <p:txBody>
          <a:bodyPr/>
          <a:lstStyle/>
          <a:p>
            <a:pPr eaLnBrk="1" hangingPunct="1"/>
            <a:r>
              <a:rPr lang="en-US" altLang="en-US" dirty="0"/>
              <a:t>Python 3.5.8</a:t>
            </a:r>
          </a:p>
          <a:p>
            <a:pPr eaLnBrk="1" hangingPunct="1"/>
            <a:r>
              <a:rPr lang="en-US" altLang="en-US" dirty="0"/>
              <a:t>Non-geographic libraries:</a:t>
            </a:r>
          </a:p>
          <a:p>
            <a:pPr lvl="1" eaLnBrk="1" hangingPunct="1"/>
            <a:r>
              <a:rPr lang="en-US" altLang="en-US" sz="2000" dirty="0"/>
              <a:t>Pandas 0.25.0</a:t>
            </a:r>
          </a:p>
          <a:p>
            <a:pPr lvl="1" eaLnBrk="1" hangingPunct="1"/>
            <a:r>
              <a:rPr lang="en-US" altLang="en-US" sz="2000" dirty="0" err="1"/>
              <a:t>Numpy</a:t>
            </a:r>
            <a:r>
              <a:rPr lang="en-US" altLang="en-US" sz="2000" dirty="0"/>
              <a:t> 1.16.4</a:t>
            </a:r>
          </a:p>
          <a:p>
            <a:pPr lvl="1" eaLnBrk="1" hangingPunct="1"/>
            <a:r>
              <a:rPr lang="en-US" altLang="en-US" sz="2000" dirty="0" err="1"/>
              <a:t>Xlrd</a:t>
            </a:r>
            <a:r>
              <a:rPr lang="en-US" altLang="en-US" sz="2000" dirty="0"/>
              <a:t> 1.2.0</a:t>
            </a:r>
          </a:p>
          <a:p>
            <a:pPr eaLnBrk="1" hangingPunct="1"/>
            <a:r>
              <a:rPr lang="en-US" altLang="en-US" dirty="0"/>
              <a:t>Visualization libraries:</a:t>
            </a:r>
          </a:p>
          <a:p>
            <a:pPr lvl="1" eaLnBrk="1" hangingPunct="1"/>
            <a:r>
              <a:rPr lang="en-US" altLang="en-US" sz="2000" dirty="0"/>
              <a:t>Matplotlib 3.1.1</a:t>
            </a:r>
          </a:p>
          <a:p>
            <a:pPr lvl="1" eaLnBrk="1" hangingPunct="1"/>
            <a:r>
              <a:rPr lang="en-US" altLang="en-US" sz="2000" dirty="0"/>
              <a:t>Seaborn 0.9.0</a:t>
            </a:r>
          </a:p>
        </p:txBody>
      </p:sp>
    </p:spTree>
    <p:extLst>
      <p:ext uri="{BB962C8B-B14F-4D97-AF65-F5344CB8AC3E}">
        <p14:creationId xmlns:p14="http://schemas.microsoft.com/office/powerpoint/2010/main" val="2528098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979A85A7-3439-4B8C-B4AD-F92503B0FB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2313" y="557213"/>
            <a:ext cx="8229600" cy="1143000"/>
          </a:xfrm>
        </p:spPr>
        <p:txBody>
          <a:bodyPr/>
          <a:lstStyle/>
          <a:p>
            <a:pPr eaLnBrk="1" hangingPunct="1"/>
            <a:r>
              <a:rPr lang="en-CA" altLang="en-US" noProof="0" dirty="0">
                <a:solidFill>
                  <a:schemeClr val="tx1"/>
                </a:solidFill>
              </a:rPr>
              <a:t>Python Environment (Continued)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92ECAD56-C433-4E2B-93AA-50C43B9C5F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2214563"/>
            <a:ext cx="8229600" cy="4094162"/>
          </a:xfrm>
        </p:spPr>
        <p:txBody>
          <a:bodyPr/>
          <a:lstStyle/>
          <a:p>
            <a:pPr eaLnBrk="1" hangingPunct="1"/>
            <a:r>
              <a:rPr lang="en-US" altLang="en-US" dirty="0"/>
              <a:t>Geographic and spatial libraries:</a:t>
            </a:r>
          </a:p>
          <a:p>
            <a:pPr lvl="1" eaLnBrk="1" hangingPunct="1"/>
            <a:r>
              <a:rPr lang="en-US" altLang="en-US" sz="2000" dirty="0" err="1"/>
              <a:t>Geopandas</a:t>
            </a:r>
            <a:r>
              <a:rPr lang="en-US" altLang="en-US" sz="2000" dirty="0"/>
              <a:t> 0.5.1</a:t>
            </a:r>
          </a:p>
          <a:p>
            <a:pPr lvl="1" eaLnBrk="1" hangingPunct="1"/>
            <a:r>
              <a:rPr lang="en-US" altLang="en-US" sz="2000" dirty="0"/>
              <a:t>Shapely 1.6.4.post1</a:t>
            </a:r>
          </a:p>
          <a:p>
            <a:pPr lvl="1" eaLnBrk="1" hangingPunct="1"/>
            <a:r>
              <a:rPr lang="en-US" altLang="en-US" sz="2000" dirty="0"/>
              <a:t>Fiona 1.8.4</a:t>
            </a:r>
          </a:p>
          <a:p>
            <a:pPr lvl="1" eaLnBrk="1" hangingPunct="1"/>
            <a:r>
              <a:rPr lang="en-US" altLang="en-US" sz="2000" dirty="0" err="1"/>
              <a:t>Pycrs</a:t>
            </a:r>
            <a:r>
              <a:rPr lang="en-US" altLang="en-US" sz="2000" dirty="0"/>
              <a:t> 1.0.1</a:t>
            </a:r>
          </a:p>
          <a:p>
            <a:pPr lvl="1" eaLnBrk="1" hangingPunct="1"/>
            <a:r>
              <a:rPr lang="en-US" altLang="en-US" sz="2000" dirty="0" err="1"/>
              <a:t>Pysal</a:t>
            </a:r>
            <a:r>
              <a:rPr lang="en-US" altLang="en-US" sz="2000" dirty="0"/>
              <a:t> 2.0.0</a:t>
            </a:r>
          </a:p>
        </p:txBody>
      </p:sp>
    </p:spTree>
    <p:extLst>
      <p:ext uri="{BB962C8B-B14F-4D97-AF65-F5344CB8AC3E}">
        <p14:creationId xmlns:p14="http://schemas.microsoft.com/office/powerpoint/2010/main" val="3959684440"/>
      </p:ext>
    </p:extLst>
  </p:cSld>
  <p:clrMapOvr>
    <a:masterClrMapping/>
  </p:clrMapOvr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1153</Words>
  <Application>Microsoft Office PowerPoint</Application>
  <PresentationFormat>Widescreen</PresentationFormat>
  <Paragraphs>169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Cambria Math</vt:lpstr>
      <vt:lpstr>Diseño predeterminado</vt:lpstr>
      <vt:lpstr>Third Party Signs and Traffic Accidents in Toronto</vt:lpstr>
      <vt:lpstr>Introduction</vt:lpstr>
      <vt:lpstr>Background</vt:lpstr>
      <vt:lpstr>Literature Review</vt:lpstr>
      <vt:lpstr>Research Question</vt:lpstr>
      <vt:lpstr>Data and Description</vt:lpstr>
      <vt:lpstr>Methodology</vt:lpstr>
      <vt:lpstr>Python Environment</vt:lpstr>
      <vt:lpstr>Python Environment (Continued)</vt:lpstr>
      <vt:lpstr>Locations of Signs and Accidents</vt:lpstr>
      <vt:lpstr>Question:</vt:lpstr>
      <vt:lpstr>Signs per Square Km</vt:lpstr>
      <vt:lpstr>Spatial Autocorrelation</vt:lpstr>
      <vt:lpstr>What is Similarity?</vt:lpstr>
      <vt:lpstr>Spatial Autocorrelation Visualized</vt:lpstr>
      <vt:lpstr>Local Indicators of Spatial Association (LISA) Visualized</vt:lpstr>
      <vt:lpstr>Moran Scatterplot</vt:lpstr>
      <vt:lpstr>Statistical Results</vt:lpstr>
      <vt:lpstr>Question:</vt:lpstr>
      <vt:lpstr>Accidents per Sign per Square Km</vt:lpstr>
      <vt:lpstr>Spatial Autocorrelation Visualized</vt:lpstr>
      <vt:lpstr>LISA Visualized</vt:lpstr>
      <vt:lpstr>Moran Scatterplot</vt:lpstr>
      <vt:lpstr>Statistical Results</vt:lpstr>
      <vt:lpstr>Question:</vt:lpstr>
      <vt:lpstr>Sign Locations and Population</vt:lpstr>
      <vt:lpstr>Accidents per Sign per Square Km - AAP Tracts Only</vt:lpstr>
      <vt:lpstr>Spatial Autocorrelation Visualized</vt:lpstr>
      <vt:lpstr>LISA Visualized</vt:lpstr>
      <vt:lpstr>Moran Scatterplot</vt:lpstr>
      <vt:lpstr>Statistical Results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Third Party Signs and Traffic Accidents in Toronto</dc:title>
  <dc:creator>Shawn Mills</dc:creator>
  <cp:lastModifiedBy>Shawn Mills</cp:lastModifiedBy>
  <cp:revision>1</cp:revision>
  <dcterms:created xsi:type="dcterms:W3CDTF">2019-08-24T01:13:02Z</dcterms:created>
  <dcterms:modified xsi:type="dcterms:W3CDTF">2019-08-24T01:16:07Z</dcterms:modified>
</cp:coreProperties>
</file>

<file path=docProps/thumbnail.jpeg>
</file>